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4" r:id="rId2"/>
    <p:sldId id="365" r:id="rId3"/>
    <p:sldId id="260" r:id="rId4"/>
    <p:sldId id="366" r:id="rId5"/>
    <p:sldId id="382" r:id="rId6"/>
    <p:sldId id="385" r:id="rId7"/>
    <p:sldId id="369" r:id="rId8"/>
    <p:sldId id="370" r:id="rId9"/>
    <p:sldId id="383" r:id="rId10"/>
    <p:sldId id="384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20" name="자유형 19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364331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  <p:sp>
        <p:nvSpPr>
          <p:cNvPr id="21" name="제목 20"/>
          <p:cNvSpPr>
            <a:spLocks noGrp="1"/>
          </p:cNvSpPr>
          <p:nvPr>
            <p:ph type="ctrTitle"/>
          </p:nvPr>
        </p:nvSpPr>
        <p:spPr>
          <a:xfrm>
            <a:off x="457200" y="2285992"/>
            <a:ext cx="8229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62263" y="51347"/>
            <a:ext cx="1000131" cy="1036773"/>
            <a:chOff x="13317" y="34771"/>
            <a:chExt cx="1272534" cy="1310103"/>
          </a:xfrm>
        </p:grpSpPr>
        <p:sp>
          <p:nvSpPr>
            <p:cNvPr id="12" name="자유형 11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4" name="자유형 13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8" name="자유형 7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9" name="자유형 8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929454" y="428606"/>
            <a:ext cx="1757346" cy="5357851"/>
          </a:xfrm>
        </p:spPr>
        <p:txBody>
          <a:bodyPr vert="eaVert"/>
          <a:lstStyle>
            <a:lvl1pPr algn="l">
              <a:defRPr>
                <a:gradFill flip="none" rotWithShape="1">
                  <a:gsLst>
                    <a:gs pos="0">
                      <a:schemeClr val="tx2"/>
                    </a:gs>
                    <a:gs pos="26000">
                      <a:schemeClr val="tx2"/>
                    </a:gs>
                    <a:gs pos="41000">
                      <a:schemeClr val="tx2">
                        <a:shade val="90000"/>
                      </a:schemeClr>
                    </a:gs>
                    <a:gs pos="67000">
                      <a:schemeClr val="tx2">
                        <a:shade val="50000"/>
                      </a:schemeClr>
                    </a:gs>
                    <a:gs pos="95000">
                      <a:schemeClr val="tx2"/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28596" y="428606"/>
            <a:ext cx="6357982" cy="536893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88" name="Picture 200" descr="18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345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323850" y="1412875"/>
            <a:ext cx="8569325" cy="93662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2351" name="Rectangle 63"/>
          <p:cNvSpPr>
            <a:spLocks noChangeArrowheads="1"/>
          </p:cNvSpPr>
          <p:nvPr userDrawn="1"/>
        </p:nvSpPr>
        <p:spPr bwMode="auto">
          <a:xfrm>
            <a:off x="2124075" y="6669088"/>
            <a:ext cx="4824413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kumimoji="0" lang="en-US" altLang="ko-KR" sz="1000" b="1" i="0">
                <a:solidFill>
                  <a:srgbClr val="FFFFFF"/>
                </a:solidFill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3526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25" name="자유형 24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26" name="자유형 25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600202"/>
            <a:ext cx="8258204" cy="4525963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472386" cy="1000132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grpSp>
        <p:nvGrpSpPr>
          <p:cNvPr id="8" name="그룹 7"/>
          <p:cNvGrpSpPr/>
          <p:nvPr/>
        </p:nvGrpSpPr>
        <p:grpSpPr>
          <a:xfrm>
            <a:off x="71407" y="106210"/>
            <a:ext cx="1000131" cy="1036773"/>
            <a:chOff x="13317" y="34771"/>
            <a:chExt cx="1272534" cy="1310103"/>
          </a:xfrm>
        </p:grpSpPr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0" name="자유형 19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21" name="자유형 20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4414" y="1857364"/>
            <a:ext cx="690717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14414" y="3286124"/>
            <a:ext cx="6915144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 sz="1400">
                <a:solidFill>
                  <a:schemeClr val="tx1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grpSp>
        <p:nvGrpSpPr>
          <p:cNvPr id="8" name="그룹 7"/>
          <p:cNvGrpSpPr/>
          <p:nvPr/>
        </p:nvGrpSpPr>
        <p:grpSpPr>
          <a:xfrm>
            <a:off x="142845" y="1857364"/>
            <a:ext cx="1000131" cy="1036773"/>
            <a:chOff x="13317" y="34771"/>
            <a:chExt cx="1272534" cy="1310103"/>
          </a:xfrm>
        </p:grpSpPr>
        <p:sp>
          <p:nvSpPr>
            <p:cNvPr id="26" name="자유형 25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7" name="자유형 26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8" name="자유형 27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9" name="자유형 28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30" name="자유형 29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4" name="자유형 13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11" name="자유형 10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2" name="자유형 11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solidFill>
            <a:schemeClr val="accent1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solidFill>
            <a:schemeClr val="accent4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71407" y="71414"/>
            <a:ext cx="1000131" cy="1036774"/>
            <a:chOff x="13317" y="34771"/>
            <a:chExt cx="1272535" cy="1310104"/>
          </a:xfrm>
        </p:grpSpPr>
        <p:sp>
          <p:nvSpPr>
            <p:cNvPr id="20" name="자유형 19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1" name="자유형 20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3" name="자유형 22"/>
            <p:cNvSpPr>
              <a:spLocks/>
            </p:cNvSpPr>
            <p:nvPr/>
          </p:nvSpPr>
          <p:spPr bwMode="gray">
            <a:xfrm>
              <a:off x="969940" y="1030550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4" name="자유형 23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16" name="자유형 15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n>
                  <a:noFill/>
                  <a:prstDash val="solid"/>
                </a:ln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71407" y="106211"/>
            <a:ext cx="1000131" cy="1036773"/>
            <a:chOff x="13317" y="34771"/>
            <a:chExt cx="1272534" cy="1310103"/>
          </a:xfrm>
        </p:grpSpPr>
        <p:sp>
          <p:nvSpPr>
            <p:cNvPr id="19" name="자유형 18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0" name="자유형 19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1" name="자유형 20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3" name="자유형 22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12" name="자유형 11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06400" y="384598"/>
            <a:ext cx="7500990" cy="48177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b"/>
          <a:lstStyle>
            <a:lvl1pPr algn="l">
              <a:defRPr sz="2400" b="1">
                <a:ln>
                  <a:noFill/>
                  <a:prstDash val="solid"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7662" y="1089026"/>
            <a:ext cx="4686304" cy="50546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71580" y="1089026"/>
            <a:ext cx="2686038" cy="505461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자유형 10"/>
          <p:cNvSpPr>
            <a:spLocks/>
          </p:cNvSpPr>
          <p:nvPr/>
        </p:nvSpPr>
        <p:spPr bwMode="gray">
          <a:xfrm>
            <a:off x="340905" y="106210"/>
            <a:ext cx="248288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gray">
          <a:xfrm>
            <a:off x="71407" y="653955"/>
            <a:ext cx="247040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3" name="자유형 12"/>
          <p:cNvSpPr>
            <a:spLocks/>
          </p:cNvSpPr>
          <p:nvPr/>
        </p:nvSpPr>
        <p:spPr bwMode="gray">
          <a:xfrm>
            <a:off x="73902" y="106210"/>
            <a:ext cx="248288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rgbClr val="3F949A">
              <a:alpha val="6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4" name="자유형 13"/>
          <p:cNvSpPr>
            <a:spLocks/>
          </p:cNvSpPr>
          <p:nvPr/>
        </p:nvSpPr>
        <p:spPr bwMode="gray">
          <a:xfrm>
            <a:off x="823251" y="894237"/>
            <a:ext cx="248287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rgbClr val="3F949A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5" name="자유형 14"/>
          <p:cNvSpPr>
            <a:spLocks/>
          </p:cNvSpPr>
          <p:nvPr/>
        </p:nvSpPr>
        <p:spPr bwMode="gray">
          <a:xfrm>
            <a:off x="344103" y="376692"/>
            <a:ext cx="479107" cy="517546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29190" y="928670"/>
            <a:ext cx="3857652" cy="928694"/>
          </a:xfrm>
        </p:spPr>
        <p:txBody>
          <a:bodyPr anchor="b"/>
          <a:lstStyle>
            <a:lvl1pPr algn="l">
              <a:defRPr sz="2000" b="1">
                <a:ln>
                  <a:noFill/>
                  <a:prstDash val="solid"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29190" y="1928802"/>
            <a:ext cx="3857652" cy="33575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 rot="21422455">
            <a:off x="609122" y="1000108"/>
            <a:ext cx="4000528" cy="4857784"/>
          </a:xfrm>
          <a:prstGeom prst="rect">
            <a:avLst/>
          </a:prstGeom>
          <a:solidFill>
            <a:srgbClr val="F8F8F8"/>
          </a:solidFill>
          <a:ln w="3175" cap="sq" cmpd="sng" algn="ctr">
            <a:solidFill>
              <a:srgbClr val="C0C0C0"/>
            </a:solidFill>
            <a:prstDash val="solid"/>
          </a:ln>
          <a:effectLst>
            <a:outerShdw blurRad="57150" dist="381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3"/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1"/>
          </p:nvPr>
        </p:nvSpPr>
        <p:spPr>
          <a:xfrm>
            <a:off x="642910" y="1000108"/>
            <a:ext cx="4004390" cy="4857784"/>
          </a:xfrm>
          <a:prstGeom prst="rect">
            <a:avLst/>
          </a:prstGeom>
          <a:solidFill>
            <a:schemeClr val="accent3"/>
          </a:solidFill>
          <a:ln w="3175" cap="sq" cmpd="sng" algn="ctr">
            <a:solidFill>
              <a:srgbClr val="F8F8F8"/>
            </a:solidFill>
            <a:prstDash val="solid"/>
            <a:miter lim="800000"/>
          </a:ln>
          <a:effectLst>
            <a:outerShdw blurRad="38100" dist="50800" dir="3000000" algn="tl" rotWithShape="0">
              <a:srgbClr val="000000">
                <a:alpha val="40000"/>
              </a:srgbClr>
            </a:outerShdw>
          </a:effectLst>
          <a:sp3d contourW="12700" prstMaterial="plastic">
            <a:contourClr>
              <a:srgbClr val="000000">
                <a:alpha val="35294"/>
              </a:srgbClr>
            </a:contourClr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  <p:grpSp>
        <p:nvGrpSpPr>
          <p:cNvPr id="3" name="그룹 2"/>
          <p:cNvGrpSpPr/>
          <p:nvPr/>
        </p:nvGrpSpPr>
        <p:grpSpPr>
          <a:xfrm>
            <a:off x="8116469" y="45696"/>
            <a:ext cx="1000131" cy="1036773"/>
            <a:chOff x="13317" y="34771"/>
            <a:chExt cx="1272534" cy="1310103"/>
          </a:xfrm>
        </p:grpSpPr>
        <p:sp>
          <p:nvSpPr>
            <p:cNvPr id="13" name="자유형 12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4" name="자유형 13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61000">
                <a:schemeClr val="bg1">
                  <a:alpha val="40000"/>
                </a:schemeClr>
              </a:gs>
            </a:gsLst>
            <a:lin ang="5400000" scaled="1"/>
            <a:tileRect/>
          </a:gradFill>
          <a:ln w="19050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9C32184-EBAF-45A0-94AF-7AA2B5B6A8EA}" type="datetimeFigureOut">
              <a:rPr lang="ko-KR" altLang="en-US" smtClean="0"/>
              <a:t>2016-10-14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 fov="0">
                <a:rot lat="0" lon="0" rev="0"/>
              </a:camera>
              <a:lightRig rig="glow" dir="t">
                <a:rot lat="0" lon="0" rev="4500000"/>
              </a:lightRig>
            </a:scene3d>
            <a:sp3d prstMaterial="matte">
              <a:contourClr>
                <a:schemeClr val="accent1">
                  <a:alpha val="95000"/>
                </a:schemeClr>
              </a:contourClr>
            </a:sp3d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1" hangingPunct="1">
        <a:spcBef>
          <a:spcPct val="0"/>
        </a:spcBef>
        <a:buNone/>
        <a:defRPr kumimoji="0" sz="4400" b="1" kern="1200" spc="50" dirty="0" smtClean="0">
          <a:ln>
            <a:noFill/>
            <a:prstDash val="solid"/>
          </a:ln>
          <a:gradFill flip="none" rotWithShape="1">
            <a:gsLst>
              <a:gs pos="0">
                <a:schemeClr val="tx2"/>
              </a:gs>
              <a:gs pos="26000">
                <a:schemeClr val="tx2"/>
              </a:gs>
              <a:gs pos="41000">
                <a:schemeClr val="tx2">
                  <a:shade val="90000"/>
                </a:schemeClr>
              </a:gs>
              <a:gs pos="67000">
                <a:schemeClr val="tx2">
                  <a:shade val="50000"/>
                </a:schemeClr>
              </a:gs>
              <a:gs pos="95000">
                <a:schemeClr val="tx2"/>
              </a:gs>
            </a:gsLst>
            <a:lin ang="5400000" scaled="1"/>
            <a:tileRect/>
          </a:gradFill>
          <a:effectLst>
            <a:outerShdw blurRad="50800" dist="50800" dir="54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accent3"/>
        </a:buClr>
        <a:buSzPct val="85000"/>
        <a:buFont typeface="Wingdings"/>
        <a:buChar char="u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accent4"/>
        </a:buClr>
        <a:buSzPct val="80000"/>
        <a:buFont typeface="Wingdings"/>
        <a:buChar char="u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5"/>
        </a:buClr>
        <a:buSzPct val="75000"/>
        <a:buFont typeface="Wingdings"/>
        <a:buChar char="u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accent6"/>
        </a:buClr>
        <a:buSzPct val="70000"/>
        <a:buFont typeface="Wingdings"/>
        <a:buChar char="u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tx2"/>
        </a:buClr>
        <a:buSzPct val="60000"/>
        <a:buFont typeface="Wingdings"/>
        <a:buChar char="u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"/>
        <a:buChar char="u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2"/>
        </a:buClr>
        <a:buSzPct val="55000"/>
        <a:buFont typeface="Wingdings"/>
        <a:buChar char="u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accent3"/>
        </a:buClr>
        <a:buSzPct val="50000"/>
        <a:buFont typeface="Wingdings"/>
        <a:buChar char="u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67545" y="2420890"/>
            <a:ext cx="8569325" cy="936625"/>
          </a:xfrm>
        </p:spPr>
        <p:txBody>
          <a:bodyPr>
            <a:noAutofit/>
          </a:bodyPr>
          <a:lstStyle/>
          <a:p>
            <a:pPr eaLnBrk="1" hangingPunct="1"/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박한철 선생님과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함께하는 뉴스공부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endParaRPr lang="ko-KR" altLang="en-US" sz="4000" dirty="0" smtClean="0">
              <a:solidFill>
                <a:srgbClr val="FFFF00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90"/>
            <a:ext cx="1329973" cy="298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16016" y="458112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2016.10.14</a:t>
            </a:r>
            <a:endParaRPr lang="en-US" altLang="ko-KR" dirty="0" smtClean="0"/>
          </a:p>
          <a:p>
            <a:r>
              <a:rPr lang="ko-KR" altLang="en-US" dirty="0" smtClean="0"/>
              <a:t>박한철</a:t>
            </a:r>
            <a:r>
              <a:rPr lang="en-US" altLang="ko-KR" dirty="0" smtClean="0"/>
              <a:t>(</a:t>
            </a:r>
            <a:r>
              <a:rPr lang="ko-KR" altLang="en-US" dirty="0" smtClean="0"/>
              <a:t>덕성여고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130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fontAlgn="base">
              <a:lnSpc>
                <a:spcPct val="170000"/>
              </a:lnSpc>
              <a:buNone/>
            </a:pPr>
            <a:r>
              <a:rPr lang="en-US" altLang="ko-KR" dirty="0" smtClean="0"/>
              <a:t> </a:t>
            </a:r>
            <a:r>
              <a:rPr lang="en-US" altLang="ko-KR" sz="3000" dirty="0" err="1"/>
              <a:t>독자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입장에서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딱딱하고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무거운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주제를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다루는</a:t>
            </a:r>
            <a:r>
              <a:rPr lang="en-US" altLang="ko-KR" sz="3000" dirty="0"/>
              <a:t> </a:t>
            </a:r>
            <a:r>
              <a:rPr lang="en-US" altLang="ko-KR" sz="3000" dirty="0" err="1"/>
              <a:t>경성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뉴스보다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말랑한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연성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뉴스에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눈길을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사로잡히는</a:t>
            </a:r>
            <a:r>
              <a:rPr lang="en-US" altLang="ko-KR" sz="3000" dirty="0"/>
              <a:t> </a:t>
            </a:r>
            <a:r>
              <a:rPr lang="en-US" altLang="ko-KR" sz="3000" dirty="0" err="1"/>
              <a:t>것은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사실입니다</a:t>
            </a:r>
            <a:r>
              <a:rPr lang="en-US" altLang="ko-KR" sz="3000" dirty="0"/>
              <a:t>. </a:t>
            </a:r>
            <a:r>
              <a:rPr lang="en-US" altLang="ko-KR" sz="3000" dirty="0" err="1"/>
              <a:t>순간적인</a:t>
            </a:r>
            <a:r>
              <a:rPr lang="en-US" altLang="ko-KR" sz="3000" dirty="0"/>
              <a:t> </a:t>
            </a:r>
            <a:r>
              <a:rPr lang="en-US" altLang="ko-KR" sz="3000" dirty="0" err="1"/>
              <a:t>관심을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일으키는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뉴스에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먼저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눈이</a:t>
            </a:r>
            <a:r>
              <a:rPr lang="en-US" altLang="ko-KR" sz="3000" dirty="0"/>
              <a:t> </a:t>
            </a:r>
            <a:r>
              <a:rPr lang="en-US" altLang="ko-KR" sz="3000" dirty="0" err="1"/>
              <a:t>가는</a:t>
            </a:r>
            <a:r>
              <a:rPr lang="en-US" altLang="ko-KR" sz="3000" dirty="0"/>
              <a:t> </a:t>
            </a:r>
            <a:r>
              <a:rPr lang="en-US" altLang="ko-KR" sz="3000" dirty="0" err="1"/>
              <a:t>것은</a:t>
            </a:r>
            <a:r>
              <a:rPr lang="en-US" altLang="ko-KR" sz="3000" dirty="0"/>
              <a:t> </a:t>
            </a:r>
            <a:r>
              <a:rPr lang="en-US" altLang="ko-KR" sz="3000" dirty="0" err="1"/>
              <a:t>거의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본능에</a:t>
            </a:r>
            <a:r>
              <a:rPr lang="en-US" altLang="ko-KR" sz="3000" dirty="0"/>
              <a:t> </a:t>
            </a:r>
            <a:r>
              <a:rPr lang="en-US" altLang="ko-KR" sz="3000" dirty="0" err="1"/>
              <a:t>가깝기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때문입니다</a:t>
            </a:r>
            <a:r>
              <a:rPr lang="en-US" altLang="ko-KR" sz="3000" dirty="0"/>
              <a:t>. </a:t>
            </a:r>
            <a:r>
              <a:rPr lang="en-US" altLang="ko-KR" sz="3000" dirty="0" err="1"/>
              <a:t>우리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사회를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이해하는데</a:t>
            </a:r>
            <a:r>
              <a:rPr lang="en-US" altLang="ko-KR" sz="3000" dirty="0"/>
              <a:t> </a:t>
            </a:r>
            <a:r>
              <a:rPr lang="en-US" altLang="ko-KR" sz="3000" dirty="0" err="1"/>
              <a:t>기여하는</a:t>
            </a:r>
            <a:r>
              <a:rPr lang="en-US" altLang="ko-KR" sz="3000" dirty="0"/>
              <a:t> '</a:t>
            </a:r>
            <a:r>
              <a:rPr lang="en-US" altLang="ko-KR" sz="3000" dirty="0" err="1"/>
              <a:t>현실의식'을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제공하는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뉴스와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실생활에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도움이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되는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정보를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주는</a:t>
            </a:r>
            <a:r>
              <a:rPr lang="en-US" altLang="ko-KR" sz="3000" dirty="0"/>
              <a:t> '</a:t>
            </a:r>
            <a:r>
              <a:rPr lang="en-US" altLang="ko-KR" sz="3000" dirty="0" err="1"/>
              <a:t>앎'을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추구하는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뉴스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모두</a:t>
            </a:r>
            <a:r>
              <a:rPr lang="en-US" altLang="ko-KR" sz="3000" dirty="0"/>
              <a:t> </a:t>
            </a:r>
            <a:r>
              <a:rPr lang="en-US" altLang="ko-KR" sz="3000" dirty="0" err="1" smtClean="0"/>
              <a:t>값어치</a:t>
            </a:r>
            <a:r>
              <a:rPr lang="ko-KR" altLang="en-US" sz="3000" dirty="0" smtClean="0"/>
              <a:t>가</a:t>
            </a:r>
            <a:r>
              <a:rPr lang="en-US" altLang="ko-KR" sz="3000" dirty="0" smtClean="0"/>
              <a:t> </a:t>
            </a:r>
            <a:r>
              <a:rPr lang="en-US" altLang="ko-KR" sz="3000" dirty="0" err="1"/>
              <a:t>있습니다</a:t>
            </a:r>
            <a:r>
              <a:rPr lang="en-US" altLang="ko-KR" sz="3000" dirty="0"/>
              <a:t>. ‘</a:t>
            </a:r>
            <a:r>
              <a:rPr lang="en-US" altLang="ko-KR" sz="3000" dirty="0" err="1"/>
              <a:t>필요하고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중요한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뉴스도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보면서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재미와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오락도</a:t>
            </a:r>
            <a:r>
              <a:rPr lang="en-US" altLang="ko-KR" sz="3000" dirty="0"/>
              <a:t> </a:t>
            </a:r>
            <a:r>
              <a:rPr lang="en-US" altLang="ko-KR" sz="3000" dirty="0" err="1"/>
              <a:t>추구하는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뉴스도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보는</a:t>
            </a:r>
            <a:r>
              <a:rPr lang="en-US" altLang="ko-KR" sz="3000" dirty="0"/>
              <a:t> </a:t>
            </a:r>
            <a:r>
              <a:rPr lang="en-US" altLang="ko-KR" sz="3000" dirty="0" err="1"/>
              <a:t>균형있는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뉴스소비자가</a:t>
            </a:r>
            <a:r>
              <a:rPr lang="en-US" altLang="ko-KR" sz="3000" dirty="0"/>
              <a:t> </a:t>
            </a:r>
            <a:r>
              <a:rPr lang="en-US" altLang="ko-KR" sz="3000" dirty="0" err="1"/>
              <a:t>됩시다</a:t>
            </a:r>
            <a:r>
              <a:rPr lang="en-US" altLang="ko-KR" sz="3000" dirty="0"/>
              <a:t>.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오늘의 결</a:t>
            </a:r>
            <a:r>
              <a:rPr lang="ko-KR" altLang="en-US" dirty="0"/>
              <a:t>론</a:t>
            </a:r>
          </a:p>
        </p:txBody>
      </p:sp>
    </p:spTree>
    <p:extLst>
      <p:ext uri="{BB962C8B-B14F-4D97-AF65-F5344CB8AC3E}">
        <p14:creationId xmlns:p14="http://schemas.microsoft.com/office/powerpoint/2010/main" val="380593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ko-KR" altLang="en-US" dirty="0" smtClean="0"/>
              <a:t>연성뉴스와 경성뉴스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ko-KR" altLang="en-US" dirty="0" smtClean="0"/>
              <a:t>경성뉴스가 필요한 이유</a:t>
            </a:r>
            <a:r>
              <a:rPr lang="en-US" altLang="ko-KR" dirty="0" smtClean="0"/>
              <a:t> </a:t>
            </a:r>
          </a:p>
          <a:p>
            <a:r>
              <a:rPr lang="en-US" altLang="ko-KR" dirty="0"/>
              <a:t> </a:t>
            </a:r>
            <a:r>
              <a:rPr lang="ko-KR" altLang="en-US" dirty="0" smtClean="0"/>
              <a:t>연성뉴스와 경성뉴스의 </a:t>
            </a:r>
            <a:r>
              <a:rPr lang="ko-KR" altLang="en-US" dirty="0" err="1" smtClean="0"/>
              <a:t>균형있는</a:t>
            </a:r>
            <a:r>
              <a:rPr lang="ko-KR" altLang="en-US" dirty="0" smtClean="0"/>
              <a:t> 소비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오늘의 학습주제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4530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ko-KR" dirty="0" smtClean="0"/>
          </a:p>
          <a:p>
            <a:r>
              <a:rPr lang="en-US" altLang="ko-KR" dirty="0"/>
              <a:t> </a:t>
            </a:r>
            <a:endParaRPr lang="ko-KR" altLang="en-US" dirty="0"/>
          </a:p>
        </p:txBody>
      </p:sp>
      <p:pic>
        <p:nvPicPr>
          <p:cNvPr id="1026" name="Picture 2" descr="C:\Users\덕성\Desktop\수업2\어떤뉴스에 끌리나요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4664"/>
            <a:ext cx="583264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95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덕성\Desktop\수업2\P20161013_185232000_E901943B-E31B-4FFD-8942-5830E77BE55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595"/>
            <a:ext cx="3741927" cy="6641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덕성\Desktop\수업2\P20161013_185403000_F29573EB-A9B8-403B-AF37-B16864DA9EC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640" y="143151"/>
            <a:ext cx="3743728" cy="664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57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19672" y="260648"/>
            <a:ext cx="576064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09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19672" y="260648"/>
            <a:ext cx="576064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22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/>
          <p:cNvSpPr>
            <a:spLocks noChangeArrowheads="1"/>
          </p:cNvSpPr>
          <p:nvPr/>
        </p:nvSpPr>
        <p:spPr bwMode="gray">
          <a:xfrm>
            <a:off x="1294470" y="-62261"/>
            <a:ext cx="6218238" cy="1428214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2353"/>
                  <a:invGamma/>
                </a:schemeClr>
              </a:gs>
            </a:gsLst>
            <a:lin ang="0" scaled="1"/>
          </a:gradFill>
          <a:ln w="38100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ko-KR" altLang="en-US" sz="3000" b="1" dirty="0" smtClean="0">
                <a:solidFill>
                  <a:srgbClr val="FFFF00"/>
                </a:solidFill>
                <a:latin typeface="굴림" pitchFamily="50" charset="-127"/>
              </a:rPr>
              <a:t>도표로 표시해보는</a:t>
            </a:r>
            <a:endParaRPr lang="en-US" altLang="ko-KR" sz="3000" b="1" dirty="0" smtClean="0">
              <a:solidFill>
                <a:srgbClr val="FFFF00"/>
              </a:solidFill>
              <a:latin typeface="굴림" pitchFamily="50" charset="-127"/>
            </a:endParaRPr>
          </a:p>
          <a:p>
            <a:pPr algn="ctr">
              <a:defRPr/>
            </a:pPr>
            <a:r>
              <a:rPr lang="ko-KR" altLang="en-US" sz="3000" b="1" dirty="0" smtClean="0">
                <a:solidFill>
                  <a:srgbClr val="FFFF00"/>
                </a:solidFill>
                <a:latin typeface="굴림" pitchFamily="50" charset="-127"/>
              </a:rPr>
              <a:t> 연성</a:t>
            </a:r>
            <a:r>
              <a:rPr lang="en-US" altLang="ko-KR" sz="3000" b="1" dirty="0" smtClean="0">
                <a:solidFill>
                  <a:srgbClr val="FFFF00"/>
                </a:solidFill>
                <a:latin typeface="굴림" pitchFamily="50" charset="-127"/>
              </a:rPr>
              <a:t>, </a:t>
            </a:r>
            <a:r>
              <a:rPr lang="ko-KR" altLang="en-US" sz="3000" b="1" dirty="0" smtClean="0">
                <a:solidFill>
                  <a:srgbClr val="FFFF00"/>
                </a:solidFill>
                <a:latin typeface="굴림" pitchFamily="50" charset="-127"/>
              </a:rPr>
              <a:t>경성뉴스</a:t>
            </a:r>
            <a:endParaRPr kumimoji="0" lang="en-US" altLang="ko-KR" sz="3000" b="1" dirty="0">
              <a:solidFill>
                <a:srgbClr val="FFFF00"/>
              </a:solidFill>
              <a:latin typeface="굴림" pitchFamily="50" charset="-127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gray">
          <a:xfrm>
            <a:off x="2035805" y="1434394"/>
            <a:ext cx="5745163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en-US" altLang="ko-KR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kumimoji="0" lang="ko-KR" altLang="en-US" sz="3000" b="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많이 보는 뉴스</a:t>
            </a:r>
            <a:endParaRPr kumimoji="0" lang="en-US" altLang="ko-KR" sz="3000" b="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ko-KR" altLang="en-US" sz="3000" b="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필요한 뉴스</a:t>
            </a:r>
            <a:endParaRPr lang="en-US" altLang="ko-KR" sz="3000" b="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ko-KR" altLang="en-US" sz="3000" b="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재미있는 뉴스</a:t>
            </a:r>
            <a:endParaRPr kumimoji="0" lang="en-US" altLang="ko-KR" sz="3000" b="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ko-KR" altLang="en-US" sz="3000" b="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중요한 뉴스</a:t>
            </a:r>
            <a:endParaRPr kumimoji="0" lang="en-US" altLang="ko-KR" sz="3000" b="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cxnSp>
        <p:nvCxnSpPr>
          <p:cNvPr id="6" name="직선 화살표 연결선 5"/>
          <p:cNvCxnSpPr/>
          <p:nvPr/>
        </p:nvCxnSpPr>
        <p:spPr>
          <a:xfrm>
            <a:off x="155503" y="3090578"/>
            <a:ext cx="324036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/>
          <p:nvPr/>
        </p:nvCxnSpPr>
        <p:spPr>
          <a:xfrm>
            <a:off x="1775683" y="1434394"/>
            <a:ext cx="0" cy="33123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71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/>
          <p:cNvSpPr>
            <a:spLocks noChangeArrowheads="1"/>
          </p:cNvSpPr>
          <p:nvPr/>
        </p:nvSpPr>
        <p:spPr bwMode="gray">
          <a:xfrm>
            <a:off x="1294733" y="186360"/>
            <a:ext cx="6218238" cy="1428214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2353"/>
                  <a:invGamma/>
                </a:schemeClr>
              </a:gs>
            </a:gsLst>
            <a:lin ang="0" scaled="1"/>
          </a:gradFill>
          <a:ln w="38100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ko-KR" altLang="en-US" sz="3000" b="1" dirty="0" smtClean="0">
                <a:solidFill>
                  <a:srgbClr val="FFFF00"/>
                </a:solidFill>
                <a:latin typeface="굴림" pitchFamily="50" charset="-127"/>
              </a:rPr>
              <a:t>연성뉴스가 많아진 이유</a:t>
            </a:r>
            <a:endParaRPr lang="en-US" altLang="ko-KR" sz="3000" b="1" dirty="0" smtClean="0">
              <a:solidFill>
                <a:srgbClr val="FFFF00"/>
              </a:solidFill>
              <a:latin typeface="굴림" pitchFamily="50" charset="-127"/>
            </a:endParaRPr>
          </a:p>
          <a:p>
            <a:pPr algn="ctr">
              <a:defRPr/>
            </a:pPr>
            <a:r>
              <a:rPr lang="ko-KR" altLang="en-US" sz="3000" b="1" dirty="0" smtClean="0">
                <a:solidFill>
                  <a:srgbClr val="FFFF00"/>
                </a:solidFill>
                <a:latin typeface="굴림" pitchFamily="50" charset="-127"/>
              </a:rPr>
              <a:t>경성뉴스가 필요한 이유</a:t>
            </a:r>
            <a:endParaRPr lang="en-US" altLang="ko-KR" sz="3000" b="1" dirty="0">
              <a:solidFill>
                <a:srgbClr val="FFFF00"/>
              </a:solidFill>
              <a:latin typeface="굴림" pitchFamily="50" charset="-127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gray">
          <a:xfrm>
            <a:off x="2038350" y="1337556"/>
            <a:ext cx="57451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en-US" altLang="ko-KR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kumimoji="0" lang="en-US" altLang="ko-KR" sz="3000" b="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gray">
          <a:xfrm>
            <a:off x="2004659" y="1923685"/>
            <a:ext cx="57451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en-US" altLang="ko-KR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kumimoji="0" lang="ko-KR" altLang="en-US" sz="3000" b="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글 읽고 내용을 정리해서 </a:t>
            </a:r>
            <a:endParaRPr kumimoji="0" lang="en-US" altLang="ko-KR" sz="3000" b="0" dirty="0" smtClean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ko-KR" altLang="en-US" sz="3000" b="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발표해보기</a:t>
            </a:r>
            <a:endParaRPr kumimoji="0" lang="en-US" altLang="ko-KR" sz="3000" b="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4203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/>
          <p:cNvSpPr>
            <a:spLocks noChangeArrowheads="1"/>
          </p:cNvSpPr>
          <p:nvPr/>
        </p:nvSpPr>
        <p:spPr bwMode="gray">
          <a:xfrm>
            <a:off x="1294733" y="186360"/>
            <a:ext cx="6218238" cy="1428214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2353"/>
                  <a:invGamma/>
                </a:schemeClr>
              </a:gs>
            </a:gsLst>
            <a:lin ang="0" scaled="1"/>
          </a:gradFill>
          <a:ln w="38100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ko-KR" altLang="en-US" sz="3000" b="1" dirty="0" smtClean="0">
                <a:solidFill>
                  <a:srgbClr val="FFFF00"/>
                </a:solidFill>
                <a:latin typeface="굴림" pitchFamily="50" charset="-127"/>
              </a:rPr>
              <a:t>경성뉴스와 연성뉴스를 </a:t>
            </a:r>
            <a:r>
              <a:rPr lang="ko-KR" altLang="en-US" sz="3000" b="1" dirty="0" err="1" smtClean="0">
                <a:solidFill>
                  <a:srgbClr val="FFFF00"/>
                </a:solidFill>
                <a:latin typeface="굴림" pitchFamily="50" charset="-127"/>
              </a:rPr>
              <a:t>균형있게</a:t>
            </a:r>
            <a:r>
              <a:rPr lang="ko-KR" altLang="en-US" sz="3000" b="1" dirty="0" smtClean="0">
                <a:solidFill>
                  <a:srgbClr val="FFFF00"/>
                </a:solidFill>
                <a:latin typeface="굴림" pitchFamily="50" charset="-127"/>
              </a:rPr>
              <a:t> 소비하기 위한 아이디어 </a:t>
            </a:r>
            <a:r>
              <a:rPr lang="en-US" altLang="ko-KR" sz="3000" b="1" dirty="0" smtClean="0">
                <a:solidFill>
                  <a:srgbClr val="FFFF00"/>
                </a:solidFill>
                <a:latin typeface="굴림" pitchFamily="50" charset="-127"/>
              </a:rPr>
              <a:t>finger</a:t>
            </a:r>
            <a:endParaRPr lang="en-US" altLang="ko-KR" sz="3000" b="1" dirty="0">
              <a:solidFill>
                <a:srgbClr val="FFFF00"/>
              </a:solidFill>
              <a:latin typeface="굴림" pitchFamily="50" charset="-127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gray">
          <a:xfrm>
            <a:off x="2038350" y="1337556"/>
            <a:ext cx="57451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en-US" altLang="ko-KR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kumimoji="0" lang="en-US" altLang="ko-KR" sz="3000" b="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gray">
          <a:xfrm>
            <a:off x="2004659" y="1923685"/>
            <a:ext cx="57451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en-US" altLang="ko-KR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kumimoji="0" lang="en-US" altLang="ko-KR" sz="3000" b="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6146" name="Picture 2" descr="C:\Users\덕성\Desktop\수업2\20161013_1930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174" y="1772816"/>
            <a:ext cx="6945356" cy="390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22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려청자">
  <a:themeElements>
    <a:clrScheme name="고려청자">
      <a:dk1>
        <a:sysClr val="windowText" lastClr="000000"/>
      </a:dk1>
      <a:lt1>
        <a:sysClr val="window" lastClr="FFFFFF"/>
      </a:lt1>
      <a:dk2>
        <a:srgbClr val="005466"/>
      </a:dk2>
      <a:lt2>
        <a:srgbClr val="D9F3F4"/>
      </a:lt2>
      <a:accent1>
        <a:srgbClr val="3F949A"/>
      </a:accent1>
      <a:accent2>
        <a:srgbClr val="4764B0"/>
      </a:accent2>
      <a:accent3>
        <a:srgbClr val="4FADD1"/>
      </a:accent3>
      <a:accent4>
        <a:srgbClr val="85B692"/>
      </a:accent4>
      <a:accent5>
        <a:srgbClr val="6B94E2"/>
      </a:accent5>
      <a:accent6>
        <a:srgbClr val="819BAB"/>
      </a:accent6>
      <a:hlink>
        <a:srgbClr val="7C0808"/>
      </a:hlink>
      <a:folHlink>
        <a:srgbClr val="0D356F"/>
      </a:folHlink>
    </a:clrScheme>
    <a:fontScheme name="고려청자">
      <a:majorFont>
        <a:latin typeface="Georgia"/>
        <a:ea typeface=""/>
        <a:cs typeface=""/>
        <a:font script="Grek" typeface="Arial"/>
        <a:font script="Cyrl" typeface="Arial"/>
        <a:font script="Jpan" typeface="HG明朝E"/>
        <a:font script="Hang" typeface="HY견명조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Verdana"/>
        <a:ea typeface=""/>
        <a:cs typeface=""/>
        <a:font script="Grek" typeface="Arial"/>
        <a:font script="Cyrl" typeface="Arial"/>
        <a:font script="Jpan" typeface="HGP明朝E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고려청자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3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100000"/>
                <a:shade val="6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3780000" scaled="1"/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2700000" algn="tl">
              <a:srgbClr val="000000">
                <a:alpha val="43137"/>
              </a:srgbClr>
            </a:outerShdw>
          </a:effectLst>
        </a:effectStyle>
        <a:effectStyle>
          <a:effectLst>
            <a:outerShdw blurRad="38100" dist="38100" dir="3000000" algn="tl">
              <a:srgbClr val="000000">
                <a:alpha val="45490"/>
              </a:srgbClr>
            </a:outerShdw>
          </a:effectLst>
          <a:scene3d>
            <a:camera prst="orthographicFront" fov="0">
              <a:rot lat="0" lon="0" rev="0"/>
            </a:camera>
            <a:lightRig rig="twoPt" dir="t">
              <a:rot lat="0" lon="0" rev="5100000"/>
            </a:lightRig>
          </a:scene3d>
          <a:sp3d contourW="12700" prstMaterial="plastic">
            <a:bevelT w="50800" h="63500"/>
            <a:contourClr>
              <a:srgbClr val="000000">
                <a:alpha val="35294"/>
              </a:srgbClr>
            </a:contourClr>
          </a:sp3d>
        </a:effectStyle>
        <a:effectStyle>
          <a:effectLst>
            <a:outerShdw blurRad="63500" dist="63500" dir="3000000" algn="tl">
              <a:srgbClr val="000000">
                <a:alpha val="50196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8600000"/>
            </a:lightRig>
          </a:scene3d>
          <a:sp3d prstMaterial="plastic">
            <a:bevelT w="101600" h="63500"/>
            <a:contourClr>
              <a:srgbClr val="000000">
                <a:alpha val="40784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5000"/>
                <a:shade val="100000"/>
                <a:hueMod val="100000"/>
                <a:satMod val="100000"/>
              </a:schemeClr>
            </a:gs>
            <a:gs pos="20000">
              <a:schemeClr val="phClr">
                <a:tint val="100000"/>
                <a:shade val="75000"/>
                <a:hueMod val="100000"/>
                <a:satMod val="100000"/>
              </a:schemeClr>
            </a:gs>
            <a:gs pos="55000">
              <a:schemeClr val="phClr">
                <a:tint val="97000"/>
                <a:shade val="100000"/>
                <a:hueMod val="100000"/>
                <a:satMod val="100000"/>
              </a:schemeClr>
            </a:gs>
            <a:gs pos="85000">
              <a:schemeClr val="phClr">
                <a:tint val="100000"/>
                <a:shade val="65000"/>
                <a:hueMod val="100000"/>
                <a:satMod val="10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chemeClr val="phClr">
                <a:tint val="0"/>
                <a:shade val="50000"/>
                <a:hueMod val="100000"/>
                <a:satMod val="100000"/>
              </a:schemeClr>
              <a:schemeClr val="phClr">
                <a:tint val="10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Crane</Template>
  <TotalTime>539</TotalTime>
  <Words>132</Words>
  <Application>Microsoft Office PowerPoint</Application>
  <PresentationFormat>화면 슬라이드 쇼(4:3)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고려청자</vt:lpstr>
      <vt:lpstr>박한철 선생님과  함께하는 뉴스공부 </vt:lpstr>
      <vt:lpstr>오늘의 학습주제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오늘의 결론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미디어교육의 개념과 현황</dc:title>
  <dc:creator>park</dc:creator>
  <cp:lastModifiedBy>덕성</cp:lastModifiedBy>
  <cp:revision>62</cp:revision>
  <dcterms:created xsi:type="dcterms:W3CDTF">2014-11-04T04:22:18Z</dcterms:created>
  <dcterms:modified xsi:type="dcterms:W3CDTF">2016-10-14T01:03:38Z</dcterms:modified>
</cp:coreProperties>
</file>